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0" r:id="rId3"/>
    <p:sldId id="266" r:id="rId4"/>
    <p:sldId id="286" r:id="rId5"/>
    <p:sldId id="332" r:id="rId6"/>
    <p:sldId id="307" r:id="rId7"/>
    <p:sldId id="315" r:id="rId8"/>
    <p:sldId id="314" r:id="rId9"/>
    <p:sldId id="316" r:id="rId10"/>
    <p:sldId id="317" r:id="rId11"/>
    <p:sldId id="318" r:id="rId12"/>
    <p:sldId id="321" r:id="rId13"/>
    <p:sldId id="320" r:id="rId14"/>
    <p:sldId id="319" r:id="rId15"/>
    <p:sldId id="322" r:id="rId16"/>
    <p:sldId id="323" r:id="rId17"/>
    <p:sldId id="327" r:id="rId18"/>
    <p:sldId id="324" r:id="rId19"/>
    <p:sldId id="325" r:id="rId20"/>
    <p:sldId id="328" r:id="rId21"/>
    <p:sldId id="333" r:id="rId22"/>
    <p:sldId id="312" r:id="rId23"/>
    <p:sldId id="340" r:id="rId24"/>
    <p:sldId id="330" r:id="rId25"/>
    <p:sldId id="329" r:id="rId26"/>
    <p:sldId id="334" r:id="rId27"/>
    <p:sldId id="335" r:id="rId28"/>
    <p:sldId id="337" r:id="rId29"/>
    <p:sldId id="336" r:id="rId30"/>
    <p:sldId id="338" r:id="rId31"/>
    <p:sldId id="339" r:id="rId32"/>
    <p:sldId id="341" r:id="rId33"/>
    <p:sldId id="342" r:id="rId34"/>
    <p:sldId id="331" r:id="rId35"/>
    <p:sldId id="299" r:id="rId36"/>
    <p:sldId id="302" r:id="rId37"/>
    <p:sldId id="300" r:id="rId38"/>
    <p:sldId id="301" r:id="rId39"/>
    <p:sldId id="308" r:id="rId40"/>
    <p:sldId id="309" r:id="rId41"/>
    <p:sldId id="303" r:id="rId42"/>
    <p:sldId id="304" r:id="rId43"/>
    <p:sldId id="305" r:id="rId44"/>
    <p:sldId id="306" r:id="rId45"/>
    <p:sldId id="310" r:id="rId46"/>
    <p:sldId id="311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2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9" name="流程图: 过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图: 过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t>2017/5/27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1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papers.nips.cc/paper/4824-imagenet-classification-with-deep-convolutional-neural-network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深度学习初探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0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多层感知问题</a:t>
            </a:r>
            <a:endParaRPr kumimoji="1"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运算量大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无视空间信息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参数规模大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 smtClean="0"/>
              <a:t>课题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 smtClean="0"/>
              <a:t>减少参数规模</a:t>
            </a:r>
            <a:r>
              <a:rPr lang="ja-JP" altLang="en-US" dirty="0" smtClean="0"/>
              <a:t>⇒</a:t>
            </a:r>
            <a:r>
              <a:rPr lang="zh-CN" altLang="en-US" dirty="0" smtClean="0"/>
              <a:t>参数共享</a:t>
            </a:r>
            <a:endParaRPr lang="en-US" altLang="zh-CN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053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卷积</a:t>
            </a:r>
            <a:endParaRPr kumimoji="1" lang="en-US" altLang="zh-CN" dirty="0" smtClean="0"/>
          </a:p>
          <a:p>
            <a:pPr marL="82296" indent="0">
              <a:buNone/>
            </a:pPr>
            <a:r>
              <a:rPr lang="zh-CN" altLang="en-US" dirty="0"/>
              <a:t>对</a:t>
            </a:r>
            <a:r>
              <a:rPr lang="zh-CN" altLang="en-US" dirty="0" smtClean="0"/>
              <a:t>图像和</a:t>
            </a:r>
            <a:r>
              <a:rPr lang="zh-CN" altLang="en-US" dirty="0"/>
              <a:t>滤波</a:t>
            </a:r>
            <a:r>
              <a:rPr lang="zh-CN" altLang="en-US" dirty="0" smtClean="0"/>
              <a:t>矩阵做</a:t>
            </a:r>
            <a:r>
              <a:rPr lang="zh-CN" altLang="en-US" b="1" dirty="0"/>
              <a:t>内积</a:t>
            </a:r>
            <a:r>
              <a:rPr lang="zh-CN" altLang="en-US" dirty="0"/>
              <a:t>（逐个元素相乘再求和）的操作就是所谓的</a:t>
            </a:r>
            <a:r>
              <a:rPr lang="en-US" altLang="zh-CN" dirty="0"/>
              <a:t>『</a:t>
            </a:r>
            <a:r>
              <a:rPr lang="zh-CN" altLang="en-US" dirty="0"/>
              <a:t>卷积</a:t>
            </a:r>
            <a:r>
              <a:rPr lang="en-US" altLang="zh-CN" dirty="0"/>
              <a:t>』</a:t>
            </a:r>
            <a:r>
              <a:rPr lang="zh-CN" altLang="en-US" dirty="0"/>
              <a:t>操作，也是卷积神经网络的名字来源。</a:t>
            </a:r>
            <a:endParaRPr kumimoji="1" lang="ja-JP" altLang="en-US" dirty="0"/>
          </a:p>
        </p:txBody>
      </p:sp>
      <p:pic>
        <p:nvPicPr>
          <p:cNvPr id="8194" name="Picture 2" descr="http://img.blog.csdn.net/201608221349552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789040"/>
            <a:ext cx="43434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原始问题</a:t>
            </a:r>
            <a:endParaRPr kumimoji="1" lang="en-US" altLang="zh-CN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r>
              <a:rPr kumimoji="1" lang="zh-CN" altLang="en-US" dirty="0" smtClean="0"/>
              <a:t>二值压缩</a:t>
            </a:r>
            <a:endParaRPr kumimoji="1" lang="ja-JP" altLang="en-US" dirty="0"/>
          </a:p>
        </p:txBody>
      </p:sp>
      <p:pic>
        <p:nvPicPr>
          <p:cNvPr id="11266" name="Picture 2" descr="画像ピクセル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33" y="1988840"/>
            <a:ext cx="420624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36" y="4293096"/>
            <a:ext cx="23717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左弧形箭头 3"/>
          <p:cNvSpPr/>
          <p:nvPr/>
        </p:nvSpPr>
        <p:spPr>
          <a:xfrm rot="18340911">
            <a:off x="1804951" y="3775943"/>
            <a:ext cx="1027135" cy="2756160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07959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447776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filter</a:t>
            </a:r>
            <a:endParaRPr kumimoji="1" lang="ja-JP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995936" y="4509120"/>
            <a:ext cx="360040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427612" y="4509120"/>
            <a:ext cx="360040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860032" y="4509120"/>
            <a:ext cx="360040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067944" y="5037956"/>
            <a:ext cx="3600400" cy="72008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499620" y="5037956"/>
            <a:ext cx="3600400" cy="72008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836398" y="5007913"/>
            <a:ext cx="3600400" cy="72008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067944" y="5475267"/>
            <a:ext cx="3600400" cy="72008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499620" y="5475267"/>
            <a:ext cx="3600400" cy="72008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836398" y="5445224"/>
            <a:ext cx="3600400" cy="72008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44" name="Picture 4" descr="畳み込みアニメーション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67" y="1700808"/>
            <a:ext cx="7772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82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零填充</a:t>
            </a:r>
            <a:endParaRPr lang="en-US" altLang="zh-CN" dirty="0" smtClean="0"/>
          </a:p>
          <a:p>
            <a:endParaRPr kumimoji="1" lang="ja-JP" altLang="en-US" dirty="0"/>
          </a:p>
        </p:txBody>
      </p:sp>
      <p:pic>
        <p:nvPicPr>
          <p:cNvPr id="9220" name="Picture 4" descr="ゼロパディン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20888"/>
            <a:ext cx="6477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419872" y="2636912"/>
            <a:ext cx="1224136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43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步长</a:t>
            </a:r>
            <a:endParaRPr kumimoji="1" lang="ja-JP" altLang="en-US" dirty="0"/>
          </a:p>
        </p:txBody>
      </p:sp>
      <p:pic>
        <p:nvPicPr>
          <p:cNvPr id="12290" name="Picture 2" descr="ストライド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ストライド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37112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70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特征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feature map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12976"/>
            <a:ext cx="24574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线形标注 2 3"/>
          <p:cNvSpPr/>
          <p:nvPr/>
        </p:nvSpPr>
        <p:spPr>
          <a:xfrm>
            <a:off x="1979712" y="2420888"/>
            <a:ext cx="1224136" cy="648072"/>
          </a:xfrm>
          <a:prstGeom prst="borderCallout2">
            <a:avLst>
              <a:gd name="adj1" fmla="val 112814"/>
              <a:gd name="adj2" fmla="val 90572"/>
              <a:gd name="adj3" fmla="val 144168"/>
              <a:gd name="adj4" fmla="val 106446"/>
              <a:gd name="adj5" fmla="val 147774"/>
              <a:gd name="adj6" fmla="val 144918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输出高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线形标注 2 7"/>
          <p:cNvSpPr/>
          <p:nvPr/>
        </p:nvSpPr>
        <p:spPr>
          <a:xfrm>
            <a:off x="1763688" y="4051738"/>
            <a:ext cx="1224136" cy="648072"/>
          </a:xfrm>
          <a:prstGeom prst="borderCallout2">
            <a:avLst>
              <a:gd name="adj1" fmla="val 69702"/>
              <a:gd name="adj2" fmla="val 101638"/>
              <a:gd name="adj3" fmla="val 52717"/>
              <a:gd name="adj4" fmla="val 122354"/>
              <a:gd name="adj5" fmla="val 41952"/>
              <a:gd name="adj6" fmla="val 160134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输出宽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6228184" y="1844824"/>
            <a:ext cx="1224136" cy="648072"/>
          </a:xfrm>
          <a:prstGeom prst="borderCallout2">
            <a:avLst>
              <a:gd name="adj1" fmla="val 68395"/>
              <a:gd name="adj2" fmla="val -33"/>
              <a:gd name="adj3" fmla="val 108893"/>
              <a:gd name="adj4" fmla="val -44332"/>
              <a:gd name="adj5" fmla="val 215709"/>
              <a:gd name="adj6" fmla="val -82633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ysClr val="windowText" lastClr="000000"/>
                </a:solidFill>
              </a:rPr>
              <a:t>Filter</a:t>
            </a:r>
            <a:r>
              <a:rPr kumimoji="1" lang="zh-CN" altLang="en-US" dirty="0" smtClean="0">
                <a:solidFill>
                  <a:sysClr val="windowText" lastClr="000000"/>
                </a:solidFill>
              </a:rPr>
              <a:t>高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线形标注 2 9"/>
          <p:cNvSpPr/>
          <p:nvPr/>
        </p:nvSpPr>
        <p:spPr>
          <a:xfrm>
            <a:off x="6840252" y="4941168"/>
            <a:ext cx="1224136" cy="648072"/>
          </a:xfrm>
          <a:prstGeom prst="borderCallout2">
            <a:avLst>
              <a:gd name="adj1" fmla="val 68395"/>
              <a:gd name="adj2" fmla="val -33"/>
              <a:gd name="adj3" fmla="val 38345"/>
              <a:gd name="adj4" fmla="val -51249"/>
              <a:gd name="adj5" fmla="val -95223"/>
              <a:gd name="adj6" fmla="val -127590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ysClr val="windowText" lastClr="000000"/>
                </a:solidFill>
              </a:rPr>
              <a:t>Filter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宽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线形标注 2 10"/>
          <p:cNvSpPr/>
          <p:nvPr/>
        </p:nvSpPr>
        <p:spPr>
          <a:xfrm>
            <a:off x="3977113" y="2061414"/>
            <a:ext cx="1224136" cy="648072"/>
          </a:xfrm>
          <a:prstGeom prst="borderCallout2">
            <a:avLst>
              <a:gd name="adj1" fmla="val 101056"/>
              <a:gd name="adj2" fmla="val 24175"/>
              <a:gd name="adj3" fmla="val 150699"/>
              <a:gd name="adj4" fmla="val 14458"/>
              <a:gd name="adj5" fmla="val 189580"/>
              <a:gd name="adj6" fmla="val 32180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ysClr val="windowText" lastClr="000000"/>
                </a:solidFill>
              </a:rPr>
              <a:t>输入</a:t>
            </a:r>
            <a:r>
              <a:rPr kumimoji="1" lang="zh-CN" altLang="en-US" dirty="0" smtClean="0">
                <a:solidFill>
                  <a:sysClr val="windowText" lastClr="000000"/>
                </a:solidFill>
              </a:rPr>
              <a:t>高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线形标注 2 11"/>
          <p:cNvSpPr/>
          <p:nvPr/>
        </p:nvSpPr>
        <p:spPr>
          <a:xfrm>
            <a:off x="3203848" y="5157192"/>
            <a:ext cx="1224136" cy="648072"/>
          </a:xfrm>
          <a:prstGeom prst="borderCallout2">
            <a:avLst>
              <a:gd name="adj1" fmla="val -7378"/>
              <a:gd name="adj2" fmla="val 34549"/>
              <a:gd name="adj3" fmla="val -55718"/>
              <a:gd name="adj4" fmla="val 44199"/>
              <a:gd name="adj5" fmla="val -146175"/>
              <a:gd name="adj6" fmla="val 92353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输入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宽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4529501" y="5772389"/>
            <a:ext cx="1224136" cy="648072"/>
          </a:xfrm>
          <a:prstGeom prst="borderCallout2">
            <a:avLst>
              <a:gd name="adj1" fmla="val -4765"/>
              <a:gd name="adj2" fmla="val 55990"/>
              <a:gd name="adj3" fmla="val -55718"/>
              <a:gd name="adj4" fmla="val 44199"/>
              <a:gd name="adj5" fmla="val -203658"/>
              <a:gd name="adj6" fmla="val 22497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步长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6660232" y="3603315"/>
            <a:ext cx="1224136" cy="648072"/>
          </a:xfrm>
          <a:prstGeom prst="borderCallout2">
            <a:avLst>
              <a:gd name="adj1" fmla="val 13525"/>
              <a:gd name="adj2" fmla="val -2799"/>
              <a:gd name="adj3" fmla="val 26587"/>
              <a:gd name="adj4" fmla="val -72689"/>
              <a:gd name="adj5" fmla="val -25982"/>
              <a:gd name="adj6" fmla="val -145573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零填充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64622" y="3789040"/>
            <a:ext cx="889015" cy="360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30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Filter</a:t>
            </a:r>
            <a:r>
              <a:rPr lang="zh-CN" altLang="en-US" dirty="0" smtClean="0"/>
              <a:t>意义</a:t>
            </a:r>
            <a:endParaRPr kumimoji="1" lang="ja-JP" altLang="en-US" dirty="0"/>
          </a:p>
        </p:txBody>
      </p:sp>
      <p:pic>
        <p:nvPicPr>
          <p:cNvPr id="2150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325755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2936"/>
            <a:ext cx="638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5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4338" name="Picture 2" descr="http://img.blog.csdn.net/20160707204048899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40768"/>
            <a:ext cx="6717030" cy="538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r>
              <a:rPr lang="zh-CN" altLang="en-US" dirty="0" smtClean="0"/>
              <a:t>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池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r>
              <a:rPr kumimoji="1" lang="en-US" altLang="zh-CN" dirty="0"/>
              <a:t>pooling</a:t>
            </a:r>
            <a:endParaRPr kumimoji="1" lang="ja-JP" altLang="en-US" dirty="0"/>
          </a:p>
        </p:txBody>
      </p:sp>
      <p:pic>
        <p:nvPicPr>
          <p:cNvPr id="15364" name="Picture 4" descr="Screen Shot 2016-08-10 at 3.38.3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64904"/>
            <a:ext cx="4893815" cy="41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6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PanoTech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全景技术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5301208"/>
            <a:ext cx="7498080" cy="947192"/>
          </a:xfrm>
        </p:spPr>
        <p:txBody>
          <a:bodyPr>
            <a:normAutofit fontScale="92500" lnSpcReduction="20000"/>
          </a:bodyPr>
          <a:lstStyle/>
          <a:p>
            <a:endParaRPr lang="en-US" altLang="ja-JP" dirty="0" smtClean="0"/>
          </a:p>
          <a:p>
            <a:r>
              <a:rPr lang="en-US" altLang="ja-JP" dirty="0" smtClean="0"/>
              <a:t>http</a:t>
            </a:r>
            <a:r>
              <a:rPr lang="en-US" altLang="ja-JP" dirty="0"/>
              <a:t>://www.pano-tech.com/</a:t>
            </a:r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 rot="20996250">
            <a:off x="1547664" y="3056186"/>
            <a:ext cx="7344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 smtClean="0"/>
              <a:t>Innovation for Ever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30365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Max pooling</a:t>
            </a:r>
          </a:p>
          <a:p>
            <a:r>
              <a:rPr lang="en-US" altLang="ja-JP" dirty="0" smtClean="0"/>
              <a:t>Average pooling</a:t>
            </a:r>
            <a:endParaRPr kumimoji="1" lang="ja-JP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23" y="2636912"/>
            <a:ext cx="52673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77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池化后结果</a:t>
            </a:r>
            <a:endParaRPr kumimoji="1" lang="ja-JP" altLang="en-US" dirty="0"/>
          </a:p>
        </p:txBody>
      </p:sp>
      <p:pic>
        <p:nvPicPr>
          <p:cNvPr id="20482" name="Picture 2" descr="「max pooling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984" y="2420888"/>
            <a:ext cx="4895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83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卷积应用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41" y="2204864"/>
            <a:ext cx="7869555" cy="449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4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6883527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0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zh-CN" altLang="en-US" dirty="0" smtClean="0"/>
              <a:t>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LeNet</a:t>
            </a:r>
            <a:endParaRPr lang="en-US" altLang="zh-CN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AlexNet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/>
              <a:t>VGG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 err="1" smtClean="0"/>
              <a:t>GoogLeNet</a:t>
            </a:r>
            <a:endParaRPr lang="en-US" altLang="zh-CN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 err="1"/>
              <a:t>ResNet</a:t>
            </a:r>
            <a:endParaRPr lang="en-US" altLang="zh-CN" sz="1800" dirty="0"/>
          </a:p>
          <a:p>
            <a:pPr marL="82296" indent="0">
              <a:buNone/>
            </a:pPr>
            <a:endParaRPr kumimoji="1" lang="ja-JP" altLang="en-US" dirty="0"/>
          </a:p>
        </p:txBody>
      </p:sp>
      <p:pic>
        <p:nvPicPr>
          <p:cNvPr id="29698" name="Picture 2" descr="「resnet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95" y="3180351"/>
            <a:ext cx="6112193" cy="35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55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altLang="zh-CN" dirty="0" err="1" smtClean="0"/>
              <a:t>LeNet</a:t>
            </a:r>
            <a:endParaRPr lang="en-US" altLang="zh-CN" dirty="0"/>
          </a:p>
        </p:txBody>
      </p:sp>
      <p:pic>
        <p:nvPicPr>
          <p:cNvPr id="17410" name="Picture 2" descr="https://i.stack.imgur.com/wLw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8008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/>
          <a:lstStyle/>
          <a:p>
            <a:r>
              <a:rPr lang="zh-CN" altLang="en-US" dirty="0"/>
              <a:t>深度</a:t>
            </a:r>
            <a:r>
              <a:rPr lang="zh-CN" altLang="en-US" dirty="0" smtClean="0"/>
              <a:t>学习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6542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各层详细</a:t>
            </a:r>
            <a:endParaRPr kumimoji="1" lang="ja-JP" altLang="en-US" dirty="0"/>
          </a:p>
        </p:txBody>
      </p:sp>
      <p:pic>
        <p:nvPicPr>
          <p:cNvPr id="22530" name="Picture 2" descr="conv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21" y="2060848"/>
            <a:ext cx="71247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95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err="1" smtClean="0"/>
              <a:t>AlexNet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/>
          </a:p>
          <a:p>
            <a:endParaRPr lang="en-US" altLang="ja-JP" sz="2400" dirty="0" smtClean="0">
              <a:hlinkClick r:id="rId2"/>
            </a:endParaRPr>
          </a:p>
          <a:p>
            <a:r>
              <a:rPr lang="en-US" altLang="ja-JP" sz="2400" dirty="0" smtClean="0">
                <a:hlinkClick r:id="rId2"/>
              </a:rPr>
              <a:t>ImageNet </a:t>
            </a:r>
            <a:r>
              <a:rPr lang="en-US" altLang="ja-JP" sz="2400" dirty="0">
                <a:hlinkClick r:id="rId2"/>
              </a:rPr>
              <a:t>Classification with Deep Convolutional Neural Networks, A. </a:t>
            </a:r>
            <a:r>
              <a:rPr lang="en-US" altLang="ja-JP" sz="2400" dirty="0" err="1">
                <a:hlinkClick r:id="rId2"/>
              </a:rPr>
              <a:t>Krizhevsky</a:t>
            </a:r>
            <a:r>
              <a:rPr lang="en-US" altLang="ja-JP" sz="2400" dirty="0">
                <a:hlinkClick r:id="rId2"/>
              </a:rPr>
              <a:t> et al., NIPS2012</a:t>
            </a:r>
            <a:endParaRPr kumimoji="1" lang="ja-JP" altLang="en-US" sz="2400" dirty="0"/>
          </a:p>
        </p:txBody>
      </p:sp>
      <p:pic>
        <p:nvPicPr>
          <p:cNvPr id="23556" name="Picture 4" descr="「Alexnet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11" y="1916832"/>
            <a:ext cx="80962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40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AlexNet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  <a:p>
            <a:pPr marL="82296" indent="0">
              <a:buNone/>
            </a:pPr>
            <a:endParaRPr lang="en-US" altLang="ja-JP" sz="2400" dirty="0"/>
          </a:p>
        </p:txBody>
      </p:sp>
      <p:pic>
        <p:nvPicPr>
          <p:cNvPr id="24578" name="Picture 2" descr="Inline 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60848"/>
            <a:ext cx="4105275" cy="466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05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VGG</a:t>
            </a:r>
            <a:endParaRPr kumimoji="1" lang="ja-JP" altLang="en-US" dirty="0"/>
          </a:p>
        </p:txBody>
      </p:sp>
      <p:pic>
        <p:nvPicPr>
          <p:cNvPr id="25602" name="Picture 2" descr="https://www.cs.toronto.edu/~frossard/post/vgg16/vg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4476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「vgg16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797152"/>
            <a:ext cx="7649643" cy="19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48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自我介绍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kumimoji="1" lang="zh-CN" altLang="en-US" dirty="0" smtClean="0"/>
              <a:t>马力</a:t>
            </a:r>
            <a:endParaRPr kumimoji="1"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r>
              <a:rPr lang="zh-CN" altLang="en-US" dirty="0" smtClean="0"/>
              <a:t>中国科学技术大学研究生毕业</a:t>
            </a: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现供职于</a:t>
            </a:r>
            <a:r>
              <a:rPr lang="en-US" altLang="zh-CN" dirty="0" err="1" smtClean="0"/>
              <a:t>PanoTech</a:t>
            </a:r>
            <a:r>
              <a:rPr lang="zh-CN" altLang="en-US" dirty="0" smtClean="0"/>
              <a:t>公司</a:t>
            </a:r>
            <a:endParaRPr kumimoji="1" lang="en-US" altLang="zh-CN" dirty="0" smtClean="0"/>
          </a:p>
          <a:p>
            <a:pPr marL="82296" indent="0">
              <a:buNone/>
            </a:pPr>
            <a:endParaRPr lang="en-US" altLang="ja-JP" dirty="0"/>
          </a:p>
          <a:p>
            <a:pPr marL="82296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53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googlenet</a:t>
            </a:r>
            <a:endParaRPr kumimoji="1" lang="ja-JP" altLang="en-US" dirty="0"/>
          </a:p>
        </p:txBody>
      </p:sp>
      <p:sp>
        <p:nvSpPr>
          <p:cNvPr id="4" name="AutoShape 2" descr="https://qph.ec.quoracdn.net/main-qimg-6833c13a23c33584be86a30bae210cf9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" name="AutoShape 4" descr="https://qph.ec.quoracdn.net/main-qimg-6833c13a23c33584be86a30bae210cf9.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6630" name="Picture 6" descr="https://qph.ec.quoracdn.net/main-qimg-6833c13a23c33584be86a30bae210c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3876"/>
            <a:ext cx="4589848" cy="285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https://qph.ec.quoracdn.net/main-qimg-399750cab6bc6d7633ea2ad63c76fb27.webp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10" descr="https://qph.ec.quoracdn.net/main-qimg-399750cab6bc6d7633ea2ad63c76fb27.webp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12" descr="https://qph.ec.quoracdn.net/main-qimg-399750cab6bc6d7633ea2ad63c76fb27.webp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6638" name="Picture 14" descr="https://qph.ec.quoracdn.net/main-qimg-399750cab6bc6d7633ea2ad63c76fb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3336036" cy="27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20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googlenet</a:t>
            </a:r>
            <a:endParaRPr kumimoji="1" lang="ja-JP" altLang="en-US" dirty="0"/>
          </a:p>
        </p:txBody>
      </p:sp>
      <p:pic>
        <p:nvPicPr>
          <p:cNvPr id="27650" name="Picture 2" descr="「googlenet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7897749" cy="415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4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Res</a:t>
            </a:r>
            <a:r>
              <a:rPr lang="en-US" altLang="ja-JP" dirty="0" err="1" smtClean="0"/>
              <a:t>net</a:t>
            </a:r>
            <a:endParaRPr kumimoji="1" lang="ja-JP" altLang="en-US" dirty="0"/>
          </a:p>
        </p:txBody>
      </p:sp>
      <p:pic>
        <p:nvPicPr>
          <p:cNvPr id="30722" name="Picture 2" descr="「resnet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67086"/>
            <a:ext cx="6477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3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Res</a:t>
            </a:r>
            <a:r>
              <a:rPr lang="en-US" altLang="ja-JP" dirty="0" err="1"/>
              <a:t>net</a:t>
            </a:r>
            <a:endParaRPr kumimoji="1" lang="ja-JP" altLang="en-US" dirty="0"/>
          </a:p>
        </p:txBody>
      </p:sp>
      <p:pic>
        <p:nvPicPr>
          <p:cNvPr id="31746" name="Picture 2" descr="「resnet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13" y="2089789"/>
            <a:ext cx="4127905" cy="445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「resnet」の画像検索結果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28800"/>
            <a:ext cx="30099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0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6978015" cy="466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图像识别技术</a:t>
            </a:r>
            <a:endParaRPr kumimoji="1" lang="ja-JP" altLang="en-US" dirty="0"/>
          </a:p>
        </p:txBody>
      </p:sp>
      <p:pic>
        <p:nvPicPr>
          <p:cNvPr id="18434" name="Picture 2" descr="https://i.stack.imgur.com/mFBC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21978"/>
            <a:ext cx="6942201" cy="22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object </a:t>
            </a:r>
            <a:r>
              <a:rPr lang="en-US" altLang="zh-CN" dirty="0" smtClean="0"/>
              <a:t>detection</a:t>
            </a:r>
          </a:p>
          <a:p>
            <a:pPr marL="82296" indent="0">
              <a:buNone/>
            </a:pPr>
            <a:endParaRPr kumimoji="1" lang="ja-JP" altLang="en-US" dirty="0"/>
          </a:p>
        </p:txBody>
      </p:sp>
      <p:pic>
        <p:nvPicPr>
          <p:cNvPr id="2052" name="Picture 4" descr="https://o.aolcdn.com/images/dims?quality=100&amp;image_uri=http%3A%2F%2Fo.aolcdn.com%2Fhss%2Fstorage%2Fmidas%2Fcb433fb6c234b014394ad56714ceee8b%2F200707597%2Fgoogle-image-recognition-tech.jpg&amp;client=cbc79c14efcebee57402&amp;signature=3a1dde2c5ae82858020b96fe8da84d8fdc6455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221088"/>
            <a:ext cx="60007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karpathy.github.io/assets/selfie/gif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50673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63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semantic segmentation</a:t>
            </a:r>
            <a:endParaRPr kumimoji="1" lang="ja-JP" altLang="en-US" dirty="0"/>
          </a:p>
        </p:txBody>
      </p:sp>
      <p:pic>
        <p:nvPicPr>
          <p:cNvPr id="5122" name="Picture 2" descr="「semantic segmentation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24" y="764704"/>
            <a:ext cx="3147429" cy="37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semantic segmentation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72" y="4581128"/>
            <a:ext cx="7584281" cy="216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4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Image Captioning</a:t>
            </a:r>
          </a:p>
          <a:p>
            <a:endParaRPr kumimoji="1" lang="ja-JP" altLang="en-US" dirty="0"/>
          </a:p>
        </p:txBody>
      </p:sp>
      <p:pic>
        <p:nvPicPr>
          <p:cNvPr id="3074" name="Picture 2" descr="http://cs.stanford.edu/people/karpathy/deepimagesent/dogb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3048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s.stanford.edu/people/karpathy/deepimagesent/accord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60648"/>
            <a:ext cx="3457575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s.stanford.edu/people/karpathy/deepimagesent/tenn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49980"/>
            <a:ext cx="40195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Face recognition</a:t>
            </a:r>
          </a:p>
          <a:p>
            <a:endParaRPr kumimoji="1" lang="ja-JP" altLang="en-US" dirty="0"/>
          </a:p>
        </p:txBody>
      </p:sp>
      <p:pic>
        <p:nvPicPr>
          <p:cNvPr id="4102" name="Picture 6" descr="http://pop.h-cdn.co/assets/cm/15/06/54d11d7b52392_-_facial-recognition-05-0811-md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op.h-cdn.co/assets/cm/15/06/54d11d7b7e23b_-_facial-recognition-06-0811-mdn-630844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000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op.h-cdn.co/assets/cm/15/06/54d11d7b28172_-_facial-recognition-04-0811-mdn-601035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71" y="148478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1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Image matting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56" y="2276872"/>
            <a:ext cx="7863840" cy="429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172656" y="2276872"/>
            <a:ext cx="2607256" cy="18722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85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讲座介绍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第一讲 机器学习概述</a:t>
            </a:r>
            <a:endParaRPr kumimoji="1" lang="en-US" altLang="zh-CN" dirty="0" smtClean="0"/>
          </a:p>
          <a:p>
            <a:r>
              <a:rPr lang="zh-CN" altLang="en-US" dirty="0"/>
              <a:t>预备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r>
              <a:rPr kumimoji="1" lang="zh-CN" altLang="en-US" dirty="0"/>
              <a:t>第二</a:t>
            </a:r>
            <a:r>
              <a:rPr kumimoji="1" lang="zh-CN" altLang="en-US" dirty="0" smtClean="0"/>
              <a:t>讲 感知机和</a:t>
            </a:r>
            <a:r>
              <a:rPr kumimoji="1" lang="en-US" altLang="zh-CN" dirty="0" smtClean="0"/>
              <a:t>SVM</a:t>
            </a:r>
          </a:p>
          <a:p>
            <a:r>
              <a:rPr lang="zh-CN" altLang="en-US" dirty="0"/>
              <a:t>第三</a:t>
            </a:r>
            <a:r>
              <a:rPr lang="zh-CN" altLang="en-US" dirty="0" smtClean="0"/>
              <a:t>讲 神经网络</a:t>
            </a:r>
            <a:endParaRPr lang="en-US" altLang="zh-CN" dirty="0" smtClean="0"/>
          </a:p>
          <a:p>
            <a:r>
              <a:rPr kumimoji="1" lang="zh-CN" altLang="en-US" dirty="0"/>
              <a:t>第四</a:t>
            </a:r>
            <a:r>
              <a:rPr kumimoji="1" lang="zh-CN" altLang="en-US" dirty="0" smtClean="0"/>
              <a:t>讲 神经网络优化</a:t>
            </a:r>
            <a:endParaRPr kumimoji="1" lang="en-US" altLang="zh-CN" dirty="0" smtClean="0"/>
          </a:p>
          <a:p>
            <a:r>
              <a:rPr lang="zh-CN" altLang="en-US" dirty="0"/>
              <a:t>第五</a:t>
            </a:r>
            <a:r>
              <a:rPr lang="zh-CN" altLang="en-US" dirty="0" smtClean="0"/>
              <a:t>讲 神经网络优化二</a:t>
            </a:r>
            <a:endParaRPr lang="en-US" altLang="zh-CN" dirty="0" smtClean="0"/>
          </a:p>
          <a:p>
            <a:r>
              <a:rPr kumimoji="1" lang="zh-CN" altLang="en-US" dirty="0" smtClean="0"/>
              <a:t>第六讲 深度学习初探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44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Image matting</a:t>
            </a:r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52" y="1988840"/>
            <a:ext cx="302753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27" y="1988840"/>
            <a:ext cx="3052813" cy="230425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195" y="4437112"/>
            <a:ext cx="302059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27" y="4437112"/>
            <a:ext cx="3052813" cy="208823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6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图像生成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Generative Adversarial Network</a:t>
            </a:r>
            <a:endParaRPr kumimoji="1" lang="ja-JP" altLang="en-US" dirty="0"/>
          </a:p>
        </p:txBody>
      </p:sp>
      <p:pic>
        <p:nvPicPr>
          <p:cNvPr id="6146" name="Picture 2" descr="https://elix-tech.github.io/images/2017/gan/glas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54" y="2492896"/>
            <a:ext cx="80581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899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生成高清图像</a:t>
            </a:r>
            <a:endParaRPr kumimoji="1" lang="ja-JP" altLang="en-US" dirty="0"/>
          </a:p>
        </p:txBody>
      </p:sp>
      <p:pic>
        <p:nvPicPr>
          <p:cNvPr id="7170" name="Picture 2" descr="https://elix-tech.github.io/images/2017/gan/srgan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29" y="2420888"/>
            <a:ext cx="8143875" cy="324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186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图像生成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图像变换</a:t>
            </a:r>
            <a:endParaRPr kumimoji="1" lang="ja-JP" altLang="en-US" dirty="0"/>
          </a:p>
        </p:txBody>
      </p:sp>
      <p:pic>
        <p:nvPicPr>
          <p:cNvPr id="8194" name="Picture 2" descr="https://elix-tech.github.io/images/2017/gan/pix2pix_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080" y="1988840"/>
            <a:ext cx="7904988" cy="30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5085183"/>
            <a:ext cx="2450306" cy="164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421" y="5085183"/>
            <a:ext cx="2450306" cy="164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085182"/>
            <a:ext cx="2450306" cy="164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图像生成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Neural Style Transfer</a:t>
            </a:r>
            <a:endParaRPr kumimoji="1" lang="ja-JP" altLang="en-US" sz="2000" dirty="0"/>
          </a:p>
        </p:txBody>
      </p:sp>
      <p:pic>
        <p:nvPicPr>
          <p:cNvPr id="9218" name="Picture 2" descr="https://elix-tech.github.io/images/2016/art/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04" y="1137237"/>
            <a:ext cx="4914900" cy="56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10734"/>
            <a:ext cx="27813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98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图像生成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Neural Style Transfer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07199"/>
            <a:ext cx="7676579" cy="331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331640" y="2207199"/>
            <a:ext cx="1584176" cy="33100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矩形 5"/>
          <p:cNvSpPr/>
          <p:nvPr/>
        </p:nvSpPr>
        <p:spPr>
          <a:xfrm>
            <a:off x="7420813" y="2207198"/>
            <a:ext cx="1584176" cy="331003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868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 algn="ctr">
              <a:buNone/>
            </a:pPr>
            <a:endParaRPr lang="en-US" altLang="zh-CN" dirty="0" smtClean="0"/>
          </a:p>
          <a:p>
            <a:pPr marL="82296" indent="0" algn="ctr">
              <a:buNone/>
            </a:pPr>
            <a:endParaRPr lang="en-US" altLang="zh-CN" dirty="0"/>
          </a:p>
          <a:p>
            <a:pPr marL="82296" indent="0" algn="ctr">
              <a:buNone/>
            </a:pPr>
            <a:endParaRPr lang="en-US" altLang="zh-CN" dirty="0" smtClean="0"/>
          </a:p>
          <a:p>
            <a:pPr marL="82296" indent="0" algn="ctr">
              <a:buNone/>
            </a:pPr>
            <a:r>
              <a:rPr lang="zh-CN" altLang="en-US" dirty="0" smtClean="0"/>
              <a:t>鸣谢</a:t>
            </a:r>
            <a:endParaRPr lang="en-US" altLang="zh-CN" dirty="0"/>
          </a:p>
          <a:p>
            <a:pPr marL="82296" indent="0" algn="ctr">
              <a:buNone/>
            </a:pPr>
            <a:r>
              <a:rPr lang="zh-CN" altLang="en-US" dirty="0"/>
              <a:t>感谢</a:t>
            </a:r>
            <a:r>
              <a:rPr lang="en-US" altLang="zh-CN" dirty="0"/>
              <a:t>NEUSOFT</a:t>
            </a:r>
            <a:r>
              <a:rPr lang="zh-CN" altLang="en-US" dirty="0"/>
              <a:t>株式会社的大力协助！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477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讲座内容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神经网络发展</a:t>
            </a:r>
            <a:endParaRPr lang="en-US" altLang="zh-CN" dirty="0" smtClean="0"/>
          </a:p>
          <a:p>
            <a:r>
              <a:rPr lang="zh-CN" altLang="en-US" dirty="0" smtClean="0"/>
              <a:t>卷积神经网络</a:t>
            </a:r>
            <a:endParaRPr lang="en-US" altLang="zh-CN" dirty="0" smtClean="0"/>
          </a:p>
          <a:p>
            <a:r>
              <a:rPr lang="zh-CN" altLang="en-US" dirty="0" smtClean="0"/>
              <a:t>深度学习</a:t>
            </a:r>
            <a:endParaRPr lang="en-US" altLang="zh-CN" dirty="0" smtClean="0"/>
          </a:p>
          <a:p>
            <a:r>
              <a:rPr lang="zh-CN" altLang="en-US" dirty="0" smtClean="0"/>
              <a:t>图像处理进展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89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28" y="1556792"/>
            <a:ext cx="8075295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16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感知机时代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未形成网络</a:t>
            </a:r>
            <a:endParaRPr kumimoji="1" lang="ja-JP" altLang="en-US" dirty="0"/>
          </a:p>
        </p:txBody>
      </p:sp>
      <p:pic>
        <p:nvPicPr>
          <p:cNvPr id="4" name="Picture 4" descr="http://photocdn.sohu.com/20160124/mp56205086_1453569476902_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5715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1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神经网络时代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单隐层</a:t>
            </a:r>
            <a:endParaRPr kumimoji="1" lang="ja-JP" altLang="en-US" dirty="0"/>
          </a:p>
        </p:txBody>
      </p:sp>
      <p:pic>
        <p:nvPicPr>
          <p:cNvPr id="5124" name="Picture 4" descr="http://www.reconova.com/upload/image/news/20170511075635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88840"/>
            <a:ext cx="603885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01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深度学习时代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层感知机</a:t>
            </a:r>
            <a:endParaRPr lang="en-US" altLang="zh-CN" dirty="0" smtClean="0"/>
          </a:p>
          <a:p>
            <a:r>
              <a:rPr lang="zh-CN" altLang="en-US" dirty="0"/>
              <a:t>单隐层</a:t>
            </a:r>
            <a:r>
              <a:rPr lang="ja-JP" altLang="en-US" dirty="0"/>
              <a:t>⇒</a:t>
            </a:r>
            <a:r>
              <a:rPr lang="zh-CN" altLang="en-US" dirty="0"/>
              <a:t>多隐层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6148" name="Picture 4" descr="从数学概念入手，一文带你理解感知机是什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52936"/>
            <a:ext cx="523875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802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16785</TotalTime>
  <Words>329</Words>
  <Application>Microsoft Office PowerPoint</Application>
  <PresentationFormat>全屏显示(4:3)</PresentationFormat>
  <Paragraphs>145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夏至</vt:lpstr>
      <vt:lpstr>深度学习初探</vt:lpstr>
      <vt:lpstr>PanoTech-全景技术</vt:lpstr>
      <vt:lpstr>自我介绍</vt:lpstr>
      <vt:lpstr>讲座介绍</vt:lpstr>
      <vt:lpstr>讲座内容</vt:lpstr>
      <vt:lpstr>深度学习</vt:lpstr>
      <vt:lpstr>感知机时代</vt:lpstr>
      <vt:lpstr>神经网络时代</vt:lpstr>
      <vt:lpstr>深度学习时代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卷积神经网络</vt:lpstr>
      <vt:lpstr>深度学习</vt:lpstr>
      <vt:lpstr>深度学习</vt:lpstr>
      <vt:lpstr>深度学习</vt:lpstr>
      <vt:lpstr>深度学习</vt:lpstr>
      <vt:lpstr>深度学习</vt:lpstr>
      <vt:lpstr>深度学习</vt:lpstr>
      <vt:lpstr>深度学习</vt:lpstr>
      <vt:lpstr>深度学习</vt:lpstr>
      <vt:lpstr>深度学习</vt:lpstr>
      <vt:lpstr>深度学习</vt:lpstr>
      <vt:lpstr>深度学习</vt:lpstr>
      <vt:lpstr>图像识别</vt:lpstr>
      <vt:lpstr>图像识别</vt:lpstr>
      <vt:lpstr>图像识别</vt:lpstr>
      <vt:lpstr>图像识别</vt:lpstr>
      <vt:lpstr>图像识别</vt:lpstr>
      <vt:lpstr>图像识别</vt:lpstr>
      <vt:lpstr>图像识别</vt:lpstr>
      <vt:lpstr>图像生成</vt:lpstr>
      <vt:lpstr>图像生成</vt:lpstr>
      <vt:lpstr>图像生成</vt:lpstr>
      <vt:lpstr>图像生成</vt:lpstr>
      <vt:lpstr>图像生成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142</cp:revision>
  <dcterms:created xsi:type="dcterms:W3CDTF">2016-10-25T14:44:52Z</dcterms:created>
  <dcterms:modified xsi:type="dcterms:W3CDTF">2017-05-27T01:45:02Z</dcterms:modified>
</cp:coreProperties>
</file>